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342" r:id="rId4"/>
    <p:sldId id="370" r:id="rId5"/>
    <p:sldId id="362" r:id="rId6"/>
    <p:sldId id="371" r:id="rId7"/>
    <p:sldId id="363" r:id="rId8"/>
    <p:sldId id="364" r:id="rId9"/>
    <p:sldId id="365" r:id="rId10"/>
    <p:sldId id="366" r:id="rId11"/>
    <p:sldId id="301" r:id="rId12"/>
    <p:sldId id="299" r:id="rId13"/>
    <p:sldId id="369" r:id="rId14"/>
    <p:sldId id="367" r:id="rId15"/>
    <p:sldId id="351" r:id="rId16"/>
    <p:sldId id="319" r:id="rId17"/>
    <p:sldId id="320" r:id="rId18"/>
    <p:sldId id="321" r:id="rId19"/>
    <p:sldId id="353" r:id="rId20"/>
    <p:sldId id="329" r:id="rId21"/>
    <p:sldId id="35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087" autoAdjust="0"/>
  </p:normalViewPr>
  <p:slideViewPr>
    <p:cSldViewPr snapToGrid="0" showGuides="1">
      <p:cViewPr varScale="1">
        <p:scale>
          <a:sx n="60" d="100"/>
          <a:sy n="60" d="100"/>
        </p:scale>
        <p:origin x="15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22.12.2022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12/22/2022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hr-HR" dirty="0">
                <a:solidFill>
                  <a:srgbClr val="C00000"/>
                </a:solidFill>
              </a:rPr>
              <a:t>MARINA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7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17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3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E.1.2 – PARTICULATE MATTER (PM10) CONCENTRATION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5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SCTOOL </a:t>
            </a:r>
            <a:r>
              <a:rPr lang="en-US" sz="1200" dirty="0"/>
              <a:t>– </a:t>
            </a:r>
            <a:r>
              <a:rPr lang="en-US" sz="1200" dirty="0" smtClean="0"/>
              <a:t>CITY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0" r:id="rId12"/>
    <p:sldLayoutId id="2147483731" r:id="rId13"/>
    <p:sldLayoutId id="2147483735" r:id="rId14"/>
    <p:sldLayoutId id="2147483736" r:id="rId1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70C0"/>
                </a:solidFill>
              </a:rPr>
              <a:t>Training M</a:t>
            </a:r>
            <a:r>
              <a:rPr lang="en-US" sz="3600" dirty="0" smtClean="0">
                <a:solidFill>
                  <a:srgbClr val="0070C0"/>
                </a:solidFill>
              </a:rPr>
              <a:t>odule </a:t>
            </a:r>
            <a:r>
              <a:rPr lang="en-US" sz="3600" dirty="0" smtClean="0">
                <a:solidFill>
                  <a:srgbClr val="0070C0"/>
                </a:solidFill>
              </a:rPr>
              <a:t>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it-IT" dirty="0"/>
              <a:t>Calculating the assessment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criteria </a:t>
            </a:r>
            <a:r>
              <a:rPr lang="it-IT" sz="3200" dirty="0" smtClean="0"/>
              <a:t>of</a:t>
            </a:r>
          </a:p>
          <a:p>
            <a:pPr marL="0" indent="0">
              <a:buNone/>
            </a:pPr>
            <a:r>
              <a:rPr lang="it-IT" sz="3200" dirty="0" smtClean="0"/>
              <a:t>S</a:t>
            </a:r>
            <a:r>
              <a:rPr lang="el-GR" sz="3200" dirty="0" smtClean="0"/>
              <a:t>C</a:t>
            </a:r>
            <a:r>
              <a:rPr lang="it-IT" sz="3200" dirty="0" smtClean="0"/>
              <a:t>Tool </a:t>
            </a:r>
            <a:r>
              <a:rPr lang="it-IT" sz="3200" dirty="0"/>
              <a:t>– </a:t>
            </a:r>
            <a:r>
              <a:rPr lang="el-GR" sz="3200" dirty="0" smtClean="0"/>
              <a:t>City</a:t>
            </a:r>
            <a:r>
              <a:rPr lang="it-IT" sz="3200" dirty="0" smtClean="0"/>
              <a:t> </a:t>
            </a:r>
            <a:r>
              <a:rPr lang="it-IT" sz="3200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849"/>
            <a:ext cx="2133600" cy="28815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0" y="-21265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el-GR" sz="24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32717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it-IT" sz="1000" dirty="0"/>
          </a:p>
        </p:txBody>
      </p:sp>
      <p:sp>
        <p:nvSpPr>
          <p:cNvPr id="28" name="Rectangle 27"/>
          <p:cNvSpPr/>
          <p:nvPr/>
        </p:nvSpPr>
        <p:spPr>
          <a:xfrm>
            <a:off x="5510604" y="5294148"/>
            <a:ext cx="3707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/>
              <a:t>https://</a:t>
            </a:r>
            <a:r>
              <a:rPr lang="en-US" sz="1000" dirty="0" smtClean="0"/>
              <a:t>environment.ec.europa.eu/topics/air/air-quality_en#law</a:t>
            </a:r>
          </a:p>
          <a:p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259863" y="15303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EU air quality standards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9863" y="493836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Source: </a:t>
            </a:r>
            <a:r>
              <a:rPr lang="en-US" sz="1000" dirty="0" smtClean="0"/>
              <a:t>https</a:t>
            </a:r>
            <a:r>
              <a:rPr lang="en-US" sz="1000" dirty="0"/>
              <a:t>://</a:t>
            </a:r>
            <a:r>
              <a:rPr lang="en-US" sz="1000" dirty="0" smtClean="0"/>
              <a:t>environment.ec.europa.eu/topics/air/air-quality/eu-air-quality-standards_en</a:t>
            </a:r>
          </a:p>
          <a:p>
            <a:endParaRPr lang="el-GR" sz="1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63" y="2093471"/>
            <a:ext cx="5030176" cy="28448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605" y="2093471"/>
            <a:ext cx="3475021" cy="320067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510605" y="1530380"/>
            <a:ext cx="240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</a:rPr>
              <a:t>Air </a:t>
            </a:r>
            <a:r>
              <a:rPr lang="en-US" b="1" dirty="0" smtClean="0">
                <a:solidFill>
                  <a:srgbClr val="404040"/>
                </a:solidFill>
              </a:rPr>
              <a:t>Quality - Legislation</a:t>
            </a:r>
            <a:endParaRPr lang="en-US" b="1" dirty="0">
              <a:solidFill>
                <a:srgbClr val="404040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9863" y="4253672"/>
            <a:ext cx="4497883" cy="68468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INDICATOR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304236"/>
              </p:ext>
            </p:extLst>
          </p:nvPr>
        </p:nvGraphicFramePr>
        <p:xfrm>
          <a:off x="457200" y="1970156"/>
          <a:ext cx="8229600" cy="163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Data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26000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Annual average fine particulate matter (PM10) concentration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effectLst/>
                        </a:rPr>
                        <a:t>μ</a:t>
                      </a:r>
                      <a:r>
                        <a:rPr lang="en-US" sz="1800" kern="1200" dirty="0" smtClean="0">
                          <a:effectLst/>
                        </a:rPr>
                        <a:t>g/m</a:t>
                      </a:r>
                      <a:r>
                        <a:rPr lang="en-US" sz="1800" kern="1200" baseline="30000" dirty="0" smtClean="0">
                          <a:effectLst/>
                        </a:rPr>
                        <a:t>3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Measurements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2" y="982912"/>
            <a:ext cx="850027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/>
              <a:t>Assess the long-term ambient air quality with respect to particulates &lt;10 </a:t>
            </a:r>
            <a:r>
              <a:rPr lang="en-US" sz="2400" dirty="0" err="1"/>
              <a:t>μm</a:t>
            </a:r>
            <a:r>
              <a:rPr lang="en-US" sz="2400" dirty="0"/>
              <a:t> (PM10) in the city </a:t>
            </a:r>
            <a:endParaRPr lang="it-IT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994" y="2446536"/>
            <a:ext cx="4680000" cy="3266408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81" y="4694395"/>
            <a:ext cx="2122715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2" y="4694395"/>
            <a:ext cx="1872000" cy="118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2414714"/>
            <a:ext cx="8643166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en-GB" dirty="0" smtClean="0"/>
              <a:t>T</a:t>
            </a:r>
            <a:r>
              <a:rPr lang="en-US" dirty="0"/>
              <a:t>he location of each monitoring station should be chosen to convey the local representativeness of the measured values (e.g. airport, city center, industrial park). </a:t>
            </a:r>
            <a:endParaRPr lang="en-US" dirty="0" smtClean="0"/>
          </a:p>
          <a:p>
            <a:pPr marL="0" indent="0">
              <a:spcBef>
                <a:spcPts val="300"/>
              </a:spcBef>
              <a:buNone/>
            </a:pPr>
            <a:endParaRPr lang="en-US" dirty="0"/>
          </a:p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Ideally</a:t>
            </a:r>
            <a:r>
              <a:rPr lang="en-US" dirty="0"/>
              <a:t>, multiple station locations should be used to determine a spatial average for the city.</a:t>
            </a:r>
            <a:endParaRPr lang="en-US" dirty="0" smtClean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&amp; SCOPE</a:t>
            </a:r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assessment boundary </a:t>
            </a:r>
            <a:r>
              <a:rPr lang="en-US" sz="2400" dirty="0" smtClean="0"/>
              <a:t>includes the whole city.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5406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777025" cy="3598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The calculation steps </a:t>
            </a:r>
            <a:r>
              <a:rPr lang="en-US" b="1" dirty="0" smtClean="0"/>
              <a:t>are </a:t>
            </a:r>
            <a:r>
              <a:rPr lang="en-US" b="1" dirty="0"/>
              <a:t>the </a:t>
            </a:r>
            <a:r>
              <a:rPr lang="en-US" b="1" dirty="0" smtClean="0"/>
              <a:t>following:</a:t>
            </a:r>
            <a:r>
              <a:rPr lang="en-US" dirty="0"/>
              <a:t> </a:t>
            </a:r>
            <a:endParaRPr lang="it-IT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Collect the </a:t>
            </a:r>
            <a:r>
              <a:rPr lang="en-GB" b="1" dirty="0"/>
              <a:t>PM10 concentration measurements </a:t>
            </a:r>
            <a:r>
              <a:rPr lang="en-GB" dirty="0"/>
              <a:t>for one year, from each monitoring station installed in the city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Calculate </a:t>
            </a:r>
            <a:r>
              <a:rPr lang="en-GB" dirty="0"/>
              <a:t>the </a:t>
            </a:r>
            <a:r>
              <a:rPr lang="en-GB" b="1" dirty="0"/>
              <a:t>annual mean of PM10 concentration </a:t>
            </a:r>
            <a:r>
              <a:rPr lang="en-GB" dirty="0" smtClean="0"/>
              <a:t>for </a:t>
            </a:r>
            <a:r>
              <a:rPr lang="en-GB" dirty="0"/>
              <a:t>each </a:t>
            </a:r>
            <a:r>
              <a:rPr lang="en-GB" dirty="0" smtClean="0"/>
              <a:t>available monitoring station</a:t>
            </a:r>
            <a:r>
              <a:rPr lang="en-US" dirty="0"/>
              <a:t>, [</a:t>
            </a:r>
            <a:r>
              <a:rPr lang="el-GR" dirty="0"/>
              <a:t>μ</a:t>
            </a:r>
            <a:r>
              <a:rPr lang="en-US" dirty="0"/>
              <a:t>g</a:t>
            </a:r>
            <a:r>
              <a:rPr lang="el-GR" dirty="0"/>
              <a:t>/m</a:t>
            </a:r>
            <a:r>
              <a:rPr lang="el-GR" baseline="30000" dirty="0"/>
              <a:t>3</a:t>
            </a:r>
            <a:r>
              <a:rPr lang="en-GB" dirty="0"/>
              <a:t>]</a:t>
            </a:r>
            <a:endParaRPr lang="el-GR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Calculate the </a:t>
            </a:r>
            <a:r>
              <a:rPr lang="en-GB" b="1" dirty="0" smtClean="0"/>
              <a:t>sum </a:t>
            </a:r>
            <a:r>
              <a:rPr lang="en-GB" b="1" dirty="0"/>
              <a:t>of the annual mean PM10 concentration </a:t>
            </a:r>
            <a:r>
              <a:rPr lang="en-GB" dirty="0" smtClean="0"/>
              <a:t>for </a:t>
            </a:r>
            <a:r>
              <a:rPr lang="en-GB" dirty="0"/>
              <a:t>all available </a:t>
            </a:r>
            <a:r>
              <a:rPr lang="en-GB" dirty="0" smtClean="0"/>
              <a:t>monitoring stations</a:t>
            </a:r>
            <a:r>
              <a:rPr lang="en-US" dirty="0"/>
              <a:t>, [</a:t>
            </a:r>
            <a:r>
              <a:rPr lang="el-GR" dirty="0"/>
              <a:t>μ</a:t>
            </a:r>
            <a:r>
              <a:rPr lang="en-US" dirty="0"/>
              <a:t>g</a:t>
            </a:r>
            <a:r>
              <a:rPr lang="el-GR" dirty="0"/>
              <a:t>/m</a:t>
            </a:r>
            <a:r>
              <a:rPr lang="el-GR" baseline="30000" dirty="0"/>
              <a:t>3</a:t>
            </a:r>
            <a:r>
              <a:rPr lang="en-GB" dirty="0"/>
              <a:t>]</a:t>
            </a:r>
            <a:endParaRPr lang="el-GR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Calculate </a:t>
            </a:r>
            <a:r>
              <a:rPr lang="en-US" dirty="0"/>
              <a:t>the indicator’s value as the </a:t>
            </a:r>
            <a:r>
              <a:rPr lang="en-GB" b="1" dirty="0"/>
              <a:t>sum of annual PM10 concentration </a:t>
            </a:r>
            <a:r>
              <a:rPr lang="en-GB" dirty="0" smtClean="0"/>
              <a:t>divided </a:t>
            </a:r>
            <a:r>
              <a:rPr lang="en-GB" dirty="0"/>
              <a:t>by the </a:t>
            </a:r>
            <a:r>
              <a:rPr lang="en-GB" b="1" dirty="0"/>
              <a:t>number of monitoring </a:t>
            </a:r>
            <a:r>
              <a:rPr lang="en-GB" b="1" dirty="0" smtClean="0"/>
              <a:t>stations</a:t>
            </a:r>
            <a:r>
              <a:rPr lang="en-US" b="1" dirty="0"/>
              <a:t>, </a:t>
            </a:r>
            <a:r>
              <a:rPr lang="en-US" dirty="0"/>
              <a:t>[</a:t>
            </a:r>
            <a:r>
              <a:rPr lang="el-GR" dirty="0"/>
              <a:t>μ</a:t>
            </a:r>
            <a:r>
              <a:rPr lang="en-US" dirty="0"/>
              <a:t>g</a:t>
            </a:r>
            <a:r>
              <a:rPr lang="el-GR" dirty="0"/>
              <a:t>/m</a:t>
            </a:r>
            <a:r>
              <a:rPr lang="el-GR" baseline="30000" dirty="0"/>
              <a:t>3</a:t>
            </a:r>
            <a:r>
              <a:rPr lang="en-GB" dirty="0"/>
              <a:t>]</a:t>
            </a:r>
            <a:endParaRPr lang="el-GR" dirty="0"/>
          </a:p>
          <a:p>
            <a:pPr marL="457200" lvl="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ASSESSMENT METHOD</a:t>
            </a:r>
            <a:endParaRPr lang="it-IT" u="sng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513" y="5213046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49914" y="5730230"/>
            <a:ext cx="1000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l-G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/m</a:t>
            </a:r>
            <a:r>
              <a:rPr lang="el-GR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0581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REFERENCES and STANDARDS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1257" y="1286928"/>
            <a:ext cx="877516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</a:pPr>
            <a:r>
              <a:rPr lang="en-US" sz="1700" b="1" dirty="0" smtClean="0"/>
              <a:t>ISO </a:t>
            </a:r>
            <a:r>
              <a:rPr lang="en-US" sz="1700" b="1" dirty="0"/>
              <a:t>37120</a:t>
            </a:r>
            <a:r>
              <a:rPr lang="en-US" sz="1700" dirty="0"/>
              <a:t>, Second edition 2018-07, “Sustainable cities and communities — Indicators for city services and quality of life</a:t>
            </a:r>
            <a:r>
              <a:rPr lang="en-US" sz="1700" dirty="0" smtClean="0"/>
              <a:t>”</a:t>
            </a:r>
          </a:p>
          <a:p>
            <a:pPr marL="457200" indent="-457200">
              <a:spcAft>
                <a:spcPts val="600"/>
              </a:spcAft>
            </a:pPr>
            <a:r>
              <a:rPr lang="en-US" sz="1700" b="1" dirty="0"/>
              <a:t>United for Smart Sustainable Cities (U4SSC)</a:t>
            </a:r>
            <a:r>
              <a:rPr lang="en-US" sz="1700" dirty="0"/>
              <a:t> - Collection Methodology for Key Performance Indicators for Smart Sustainable Cities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b="1" dirty="0" smtClean="0"/>
              <a:t>DIRECTIVE </a:t>
            </a:r>
            <a:r>
              <a:rPr lang="en-US" sz="1700" b="1" dirty="0"/>
              <a:t>2008/50/EC</a:t>
            </a:r>
            <a:r>
              <a:rPr lang="en-US" sz="1700" dirty="0"/>
              <a:t> OF THE EUROPEAN PARLIAMENT AND OF THE </a:t>
            </a:r>
            <a:r>
              <a:rPr lang="en-US" sz="1700" dirty="0" smtClean="0"/>
              <a:t>COUNCIL of </a:t>
            </a:r>
            <a:r>
              <a:rPr lang="en-US" sz="1700" dirty="0"/>
              <a:t>21 May </a:t>
            </a:r>
            <a:r>
              <a:rPr lang="en-US" sz="1700" dirty="0" smtClean="0"/>
              <a:t>2008 on </a:t>
            </a:r>
            <a:r>
              <a:rPr lang="en-US" sz="1700" dirty="0"/>
              <a:t>ambient air quality and cleaner air for </a:t>
            </a:r>
            <a:r>
              <a:rPr lang="en-US" sz="1700" dirty="0" smtClean="0"/>
              <a:t>Europe,  http</a:t>
            </a:r>
            <a:r>
              <a:rPr lang="en-US" sz="1700" dirty="0"/>
              <a:t>://data.europa.eu/eli/dir/2008/50/oj</a:t>
            </a:r>
            <a:r>
              <a:rPr lang="el-GR" sz="1700" dirty="0"/>
              <a:t> </a:t>
            </a:r>
            <a:endParaRPr lang="en-US" sz="1700" dirty="0"/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b="1" dirty="0"/>
              <a:t>DIRECTIVE (EU) </a:t>
            </a:r>
            <a:r>
              <a:rPr lang="en-US" sz="1700" b="1" dirty="0" smtClean="0"/>
              <a:t>2015/1480 </a:t>
            </a:r>
            <a:r>
              <a:rPr lang="en-US" sz="1700" dirty="0" smtClean="0"/>
              <a:t>of </a:t>
            </a:r>
            <a:r>
              <a:rPr lang="en-US" sz="1700" dirty="0"/>
              <a:t>28 August </a:t>
            </a:r>
            <a:r>
              <a:rPr lang="en-US" sz="1700" dirty="0" smtClean="0"/>
              <a:t>2015, amending </a:t>
            </a:r>
            <a:r>
              <a:rPr lang="en-US" sz="1700" dirty="0"/>
              <a:t>several annexes to Directives 2004/107/EC and 2008/50/EC of the European </a:t>
            </a:r>
            <a:r>
              <a:rPr lang="en-US" sz="1700" dirty="0" smtClean="0"/>
              <a:t>Parliament and </a:t>
            </a:r>
            <a:r>
              <a:rPr lang="en-US" sz="1700" dirty="0"/>
              <a:t>of the Council laying down the rules concerning reference methods, data validation </a:t>
            </a:r>
            <a:r>
              <a:rPr lang="en-US" sz="1700" dirty="0" smtClean="0"/>
              <a:t>and location </a:t>
            </a:r>
            <a:r>
              <a:rPr lang="en-US" sz="1700" dirty="0"/>
              <a:t>of sampling points for the assessment of ambient air quality</a:t>
            </a:r>
            <a:r>
              <a:rPr lang="el-GR" sz="1700" dirty="0" smtClean="0"/>
              <a:t> </a:t>
            </a:r>
            <a:r>
              <a:rPr lang="en-GB" sz="1700" u="sng" dirty="0"/>
              <a:t>http://</a:t>
            </a:r>
            <a:r>
              <a:rPr lang="en-GB" sz="1700" u="sng" dirty="0" smtClean="0"/>
              <a:t>data.europa.eu/eli/dir/2015/1480/oj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b="1" dirty="0" smtClean="0"/>
              <a:t>Air </a:t>
            </a:r>
            <a:r>
              <a:rPr lang="en-US" sz="1700" b="1" dirty="0"/>
              <a:t>quality in Europe</a:t>
            </a:r>
            <a:r>
              <a:rPr lang="en-US" sz="1700" dirty="0"/>
              <a:t> — 2018 report, </a:t>
            </a:r>
            <a:r>
              <a:rPr lang="en-US" sz="1700" dirty="0" smtClean="0"/>
              <a:t>European </a:t>
            </a:r>
            <a:r>
              <a:rPr lang="en-US" sz="1700" dirty="0"/>
              <a:t>Environment Agency. https://www.eea.europa.eu/publications/air-quality-in-europe-2018 </a:t>
            </a:r>
          </a:p>
          <a:p>
            <a:pPr marL="457200" lvl="0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1700" b="1" dirty="0" smtClean="0"/>
              <a:t>Air </a:t>
            </a:r>
            <a:r>
              <a:rPr lang="it-IT" sz="1700" b="1" dirty="0"/>
              <a:t>quality guidelines </a:t>
            </a:r>
            <a:r>
              <a:rPr lang="it-IT" sz="1700" dirty="0"/>
              <a:t>- global update 2005, </a:t>
            </a:r>
            <a:r>
              <a:rPr lang="el-GR" sz="1700" dirty="0"/>
              <a:t>Παγκόσμιος Οργανισμός Υγείας (ΠΟΥ) – </a:t>
            </a:r>
            <a:r>
              <a:rPr lang="en-US" sz="1700" dirty="0"/>
              <a:t>(</a:t>
            </a:r>
            <a:r>
              <a:rPr lang="el-GR" sz="1700" dirty="0"/>
              <a:t>WHO</a:t>
            </a:r>
            <a:r>
              <a:rPr lang="en-US" sz="1700" dirty="0"/>
              <a:t>)</a:t>
            </a:r>
            <a:r>
              <a:rPr lang="el-GR" sz="1700" dirty="0"/>
              <a:t>, </a:t>
            </a:r>
            <a:r>
              <a:rPr lang="it-IT" sz="1700" dirty="0"/>
              <a:t>World Health Organization. </a:t>
            </a:r>
            <a:r>
              <a:rPr lang="it-IT" sz="1700" dirty="0" smtClean="0"/>
              <a:t>https</a:t>
            </a:r>
            <a:r>
              <a:rPr lang="it-IT" sz="1700" dirty="0"/>
              <a:t>://www.who.int/phe/health_topics/outdoorair/outdoorair_aqg/en</a:t>
            </a:r>
            <a:r>
              <a:rPr lang="it-IT" sz="1700" dirty="0" smtClean="0"/>
              <a:t>/</a:t>
            </a:r>
            <a:endParaRPr lang="it-IT" sz="1700" dirty="0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cs typeface="Calibri" panose="020F0502020204030204" pitchFamily="34" charset="0"/>
              </a:rPr>
              <a:t>In a small city, measurements of PM10 concentration were collected from three monitoring stations, over a year. 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2200" dirty="0" smtClean="0"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Calculate the </a:t>
              </a:r>
              <a:r>
                <a:rPr lang="en-US" sz="2000" b="1" dirty="0" smtClean="0"/>
                <a:t>annual </a:t>
              </a:r>
              <a:r>
                <a:rPr lang="en-US" sz="2000" b="1" dirty="0"/>
                <a:t>average </a:t>
              </a:r>
              <a:r>
                <a:rPr lang="en-US" sz="2000" b="1" dirty="0" smtClean="0"/>
                <a:t>PM10 </a:t>
              </a:r>
              <a:r>
                <a:rPr lang="en-US" sz="2000" b="1" dirty="0"/>
                <a:t>concentration</a:t>
              </a:r>
              <a:r>
                <a:rPr lang="en-US" sz="2000" b="1" dirty="0" smtClean="0"/>
                <a:t>	</a:t>
              </a:r>
              <a:r>
                <a:rPr lang="en-US" sz="2000" dirty="0" smtClean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sp>
        <p:nvSpPr>
          <p:cNvPr id="22" name="Rectangle 21"/>
          <p:cNvSpPr/>
          <p:nvPr/>
        </p:nvSpPr>
        <p:spPr>
          <a:xfrm>
            <a:off x="8077200" y="830569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1</a:t>
            </a:r>
            <a:endParaRPr lang="el-GR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11" y="1869817"/>
            <a:ext cx="4978900" cy="3125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208" y="1061401"/>
            <a:ext cx="4978900" cy="3125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901" y="3114282"/>
            <a:ext cx="4978900" cy="31252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7806" y="1500485"/>
            <a:ext cx="103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Station 1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8716" y="744982"/>
            <a:ext cx="103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Station 2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25267" y="5565884"/>
            <a:ext cx="103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Station 3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1600" b="1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87419" y="900000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2</a:t>
            </a:r>
            <a:endParaRPr lang="el-GR" sz="2400" dirty="0"/>
          </a:p>
        </p:txBody>
      </p:sp>
      <p:sp>
        <p:nvSpPr>
          <p:cNvPr id="2" name="Rectangle 1"/>
          <p:cNvSpPr/>
          <p:nvPr/>
        </p:nvSpPr>
        <p:spPr>
          <a:xfrm>
            <a:off x="324435" y="947047"/>
            <a:ext cx="79996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" panose="020F0502020204030204" pitchFamily="34" charset="0"/>
              </a:rPr>
              <a:t>Calculate the </a:t>
            </a:r>
            <a:r>
              <a:rPr lang="en-GB" sz="2000" b="1" dirty="0"/>
              <a:t>annual mean of PM10 concentration </a:t>
            </a:r>
            <a:r>
              <a:rPr lang="en-GB" sz="2000" dirty="0"/>
              <a:t>for each available monitoring </a:t>
            </a:r>
            <a:r>
              <a:rPr lang="en-GB" sz="2000" dirty="0" smtClean="0"/>
              <a:t>station</a:t>
            </a:r>
          </a:p>
          <a:p>
            <a:r>
              <a:rPr lang="en-US" sz="2000" dirty="0">
                <a:cs typeface="Calibri" panose="020F0502020204030204" pitchFamily="34" charset="0"/>
              </a:rPr>
              <a:t>	</a:t>
            </a:r>
            <a:r>
              <a:rPr lang="en-US" sz="2000" dirty="0" smtClean="0">
                <a:cs typeface="Calibri" panose="020F0502020204030204" pitchFamily="34" charset="0"/>
              </a:rPr>
              <a:t>station 1: </a:t>
            </a:r>
            <a:r>
              <a:rPr lang="el-GR" sz="2000" dirty="0" smtClean="0">
                <a:cs typeface="Calibri" panose="020F0502020204030204" pitchFamily="34" charset="0"/>
              </a:rPr>
              <a:t>21 </a:t>
            </a:r>
            <a:r>
              <a:rPr lang="en-US" sz="2000" dirty="0" err="1" smtClean="0"/>
              <a:t>μg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endParaRPr lang="el-GR" sz="2000" baseline="30000" dirty="0"/>
          </a:p>
          <a:p>
            <a:r>
              <a:rPr lang="en-US" sz="2000" dirty="0">
                <a:cs typeface="Calibri" panose="020F0502020204030204" pitchFamily="34" charset="0"/>
              </a:rPr>
              <a:t>	</a:t>
            </a:r>
            <a:r>
              <a:rPr lang="en-US" sz="2000" dirty="0" smtClean="0">
                <a:cs typeface="Calibri" panose="020F0502020204030204" pitchFamily="34" charset="0"/>
              </a:rPr>
              <a:t>station 2: </a:t>
            </a:r>
            <a:r>
              <a:rPr lang="el-GR" sz="2000" dirty="0" smtClean="0">
                <a:cs typeface="Calibri" panose="020F0502020204030204" pitchFamily="34" charset="0"/>
              </a:rPr>
              <a:t>41 </a:t>
            </a:r>
            <a:r>
              <a:rPr lang="en-US" sz="2000" dirty="0" err="1" smtClean="0"/>
              <a:t>μg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endParaRPr lang="el-GR" sz="2000" baseline="30000" dirty="0"/>
          </a:p>
          <a:p>
            <a:r>
              <a:rPr lang="en-US" sz="2000" dirty="0">
                <a:cs typeface="Calibri" panose="020F0502020204030204" pitchFamily="34" charset="0"/>
              </a:rPr>
              <a:t>	</a:t>
            </a:r>
            <a:r>
              <a:rPr lang="en-US" sz="2000" dirty="0" smtClean="0">
                <a:cs typeface="Calibri" panose="020F0502020204030204" pitchFamily="34" charset="0"/>
              </a:rPr>
              <a:t>station 3: </a:t>
            </a:r>
            <a:r>
              <a:rPr lang="el-GR" sz="2000" dirty="0" smtClean="0">
                <a:cs typeface="Calibri" panose="020F0502020204030204" pitchFamily="34" charset="0"/>
              </a:rPr>
              <a:t>32 </a:t>
            </a:r>
            <a:r>
              <a:rPr lang="en-US" sz="2000" dirty="0" err="1" smtClean="0"/>
              <a:t>μg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endParaRPr lang="el-GR" sz="2000" baseline="30000" dirty="0"/>
          </a:p>
        </p:txBody>
      </p:sp>
      <p:sp>
        <p:nvSpPr>
          <p:cNvPr id="31" name="Rectangle 30"/>
          <p:cNvSpPr/>
          <p:nvPr/>
        </p:nvSpPr>
        <p:spPr>
          <a:xfrm>
            <a:off x="8044014" y="4131045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4</a:t>
            </a:r>
            <a:endParaRPr lang="el-GR" sz="2400" dirty="0"/>
          </a:p>
        </p:txBody>
      </p:sp>
      <p:sp>
        <p:nvSpPr>
          <p:cNvPr id="6" name="Rectangle 5"/>
          <p:cNvSpPr/>
          <p:nvPr/>
        </p:nvSpPr>
        <p:spPr>
          <a:xfrm>
            <a:off x="324435" y="4221826"/>
            <a:ext cx="8033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/>
              <a:t>Calculate the annual </a:t>
            </a:r>
            <a:r>
              <a:rPr lang="en-US" sz="2000" b="1" dirty="0" smtClean="0"/>
              <a:t>average </a:t>
            </a:r>
            <a:r>
              <a:rPr lang="en-US" sz="2000" b="1" dirty="0"/>
              <a:t>PM10 </a:t>
            </a:r>
            <a:r>
              <a:rPr lang="en-US" sz="2000" b="1" dirty="0" smtClean="0"/>
              <a:t>concentration of the city</a:t>
            </a:r>
            <a:endParaRPr lang="el-GR" sz="2000" dirty="0"/>
          </a:p>
        </p:txBody>
      </p:sp>
      <p:sp>
        <p:nvSpPr>
          <p:cNvPr id="10" name="Rectangle 9"/>
          <p:cNvSpPr/>
          <p:nvPr/>
        </p:nvSpPr>
        <p:spPr>
          <a:xfrm>
            <a:off x="8087419" y="2803583"/>
            <a:ext cx="96904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 3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324435" y="2903865"/>
            <a:ext cx="79996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Calibri" panose="020F0502020204030204" pitchFamily="34" charset="0"/>
              </a:rPr>
              <a:t>S</a:t>
            </a:r>
            <a:r>
              <a:rPr lang="en-GB" sz="2000" b="1" dirty="0" smtClean="0">
                <a:cs typeface="Calibri" panose="020F0502020204030204" pitchFamily="34" charset="0"/>
              </a:rPr>
              <a:t>um the </a:t>
            </a:r>
            <a:r>
              <a:rPr lang="en-GB" sz="2000" b="1" dirty="0">
                <a:cs typeface="Calibri" panose="020F0502020204030204" pitchFamily="34" charset="0"/>
              </a:rPr>
              <a:t>annual mean PM10 </a:t>
            </a:r>
            <a:r>
              <a:rPr lang="en-GB" sz="2000" dirty="0">
                <a:cs typeface="Calibri" panose="020F0502020204030204" pitchFamily="34" charset="0"/>
              </a:rPr>
              <a:t>concentration for </a:t>
            </a:r>
            <a:r>
              <a:rPr lang="en-GB" sz="2000" dirty="0" smtClean="0">
                <a:cs typeface="Calibri" panose="020F0502020204030204" pitchFamily="34" charset="0"/>
              </a:rPr>
              <a:t>the three available </a:t>
            </a:r>
            <a:r>
              <a:rPr lang="en-GB" sz="2000" dirty="0">
                <a:cs typeface="Calibri" panose="020F0502020204030204" pitchFamily="34" charset="0"/>
              </a:rPr>
              <a:t>monitoring </a:t>
            </a:r>
            <a:r>
              <a:rPr lang="en-GB" sz="2000" dirty="0" smtClean="0">
                <a:cs typeface="Calibri" panose="020F0502020204030204" pitchFamily="34" charset="0"/>
              </a:rPr>
              <a:t>stations</a:t>
            </a:r>
            <a:endParaRPr lang="en-GB" sz="2000" dirty="0" smtClean="0"/>
          </a:p>
          <a:p>
            <a:r>
              <a:rPr lang="en-US" sz="2000" dirty="0">
                <a:cs typeface="Calibri" panose="020F0502020204030204" pitchFamily="34" charset="0"/>
              </a:rPr>
              <a:t>	</a:t>
            </a:r>
            <a:r>
              <a:rPr lang="el-GR" sz="2000" dirty="0" smtClean="0">
                <a:cs typeface="Calibri" panose="020F0502020204030204" pitchFamily="34" charset="0"/>
              </a:rPr>
              <a:t>21 </a:t>
            </a:r>
            <a:r>
              <a:rPr lang="en-US" sz="2000" dirty="0" smtClean="0">
                <a:cs typeface="Calibri" panose="020F0502020204030204" pitchFamily="34" charset="0"/>
              </a:rPr>
              <a:t> + </a:t>
            </a:r>
            <a:r>
              <a:rPr lang="el-GR" sz="2000" dirty="0">
                <a:cs typeface="Calibri" panose="020F0502020204030204" pitchFamily="34" charset="0"/>
              </a:rPr>
              <a:t>41 </a:t>
            </a:r>
            <a:r>
              <a:rPr lang="en-US" sz="2000" dirty="0" smtClean="0">
                <a:cs typeface="Calibri" panose="020F0502020204030204" pitchFamily="34" charset="0"/>
              </a:rPr>
              <a:t>+ 32 = 94 </a:t>
            </a:r>
            <a:r>
              <a:rPr lang="en-US" sz="2000" dirty="0" err="1" smtClean="0"/>
              <a:t>μg</a:t>
            </a:r>
            <a:r>
              <a:rPr lang="en-US" sz="2000" dirty="0" smtClean="0"/>
              <a:t>/m</a:t>
            </a:r>
            <a:r>
              <a:rPr lang="en-US" sz="2000" baseline="30000" dirty="0" smtClean="0"/>
              <a:t>3</a:t>
            </a:r>
            <a:endParaRPr lang="el-GR" sz="2000" baseline="30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014878" y="4510733"/>
            <a:ext cx="5270585" cy="1353610"/>
            <a:chOff x="1791594" y="4361877"/>
            <a:chExt cx="5270585" cy="135361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6748" y="4361877"/>
              <a:ext cx="2047707" cy="1353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1791594" y="4871772"/>
              <a:ext cx="495649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cs typeface="Calibri" panose="020F0502020204030204" pitchFamily="34" charset="0"/>
                </a:rPr>
                <a:t>94</a:t>
              </a:r>
              <a:endParaRPr lang="el-GR" sz="2400" b="1" baseline="30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13119" y="4871772"/>
              <a:ext cx="2749060" cy="52322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31.3</a:t>
              </a:r>
              <a:r>
                <a:rPr lang="el-GR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US" sz="28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g/m</a:t>
              </a:r>
              <a:r>
                <a:rPr lang="en-US" sz="2800" b="1" u="sng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en-US" sz="28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sz="28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Equal 13"/>
            <p:cNvSpPr/>
            <p:nvPr/>
          </p:nvSpPr>
          <p:spPr>
            <a:xfrm>
              <a:off x="3855919" y="5015670"/>
              <a:ext cx="457200" cy="320064"/>
            </a:xfrm>
            <a:prstGeom prst="mathEqual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  <p:sp>
          <p:nvSpPr>
            <p:cNvPr id="15" name="Division 14"/>
            <p:cNvSpPr/>
            <p:nvPr/>
          </p:nvSpPr>
          <p:spPr>
            <a:xfrm>
              <a:off x="2440383" y="4938862"/>
              <a:ext cx="608120" cy="377226"/>
            </a:xfrm>
            <a:prstGeom prst="mathDivid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82132" y="4896642"/>
              <a:ext cx="340158" cy="46166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cs typeface="Calibri" panose="020F0502020204030204" pitchFamily="34" charset="0"/>
                </a:rPr>
                <a:t>3</a:t>
              </a:r>
              <a:endParaRPr lang="el-GR" sz="2400" b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677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74401"/>
              </p:ext>
            </p:extLst>
          </p:nvPr>
        </p:nvGraphicFramePr>
        <p:xfrm>
          <a:off x="487326" y="1504863"/>
          <a:ext cx="8169348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b="1" i="0" dirty="0" smtClean="0"/>
                        <a:t>E.1.2 – PARTICULATE MATTER (PM10) CONCENTRATION</a:t>
                      </a:r>
                      <a:endParaRPr lang="el-GR" sz="28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ISSUE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CATEGORY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E. Environmental Quality 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E.1. Air Quality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23" y="3337214"/>
            <a:ext cx="6000750" cy="2705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cs typeface="Calibri" panose="020F0502020204030204" pitchFamily="34" charset="0"/>
              </a:rPr>
              <a:t>EXERCISE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16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4661" y="1009204"/>
            <a:ext cx="8894911" cy="10504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Concentrations of PM10 are measured in 11 monitoring stations (S1-S11) for a city</a:t>
            </a:r>
            <a:r>
              <a:rPr lang="fr-FR" sz="2000" dirty="0" smtClean="0"/>
              <a:t>. The </a:t>
            </a:r>
            <a:r>
              <a:rPr lang="fr-FR" sz="2000" dirty="0" err="1" smtClean="0"/>
              <a:t>mean</a:t>
            </a:r>
            <a:r>
              <a:rPr lang="fr-FR" sz="2000" dirty="0" smtClean="0"/>
              <a:t> </a:t>
            </a:r>
            <a:r>
              <a:rPr lang="fr-FR" sz="2000" dirty="0" err="1" smtClean="0"/>
              <a:t>annual</a:t>
            </a:r>
            <a:r>
              <a:rPr lang="fr-FR" sz="2000" dirty="0" smtClean="0"/>
              <a:t> PM10 concentrations are </a:t>
            </a:r>
            <a:r>
              <a:rPr lang="fr-FR" sz="2000" dirty="0" err="1" smtClean="0"/>
              <a:t>included</a:t>
            </a:r>
            <a:r>
              <a:rPr lang="fr-FR" sz="2000" dirty="0" smtClean="0"/>
              <a:t> in the following table</a:t>
            </a:r>
            <a:endParaRPr lang="en-US" sz="2000" i="1" dirty="0" smtClean="0"/>
          </a:p>
          <a:p>
            <a:pPr marL="0" indent="0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 smtClean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it-IT" sz="1600" b="1" dirty="0">
              <a:solidFill>
                <a:srgbClr val="00B05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4495164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 Calculate the annual average PM10 concentration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5173"/>
              </p:ext>
            </p:extLst>
          </p:nvPr>
        </p:nvGraphicFramePr>
        <p:xfrm>
          <a:off x="314960" y="2110894"/>
          <a:ext cx="838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3929865865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2035695888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1821079326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569232318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581499704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448076046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3627100976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617195638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2447049588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805937519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2002825523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42509994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S11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885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μg</a:t>
                      </a:r>
                      <a:r>
                        <a:rPr lang="en-US" sz="1800" dirty="0" smtClean="0"/>
                        <a:t>/m</a:t>
                      </a:r>
                      <a:r>
                        <a:rPr lang="en-US" sz="1800" baseline="30000" dirty="0" smtClean="0"/>
                        <a:t>3</a:t>
                      </a:r>
                      <a:endParaRPr lang="el-GR" sz="1800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7847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– AIR POLLUTION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57200" y="1586081"/>
            <a:ext cx="8438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"/>
              </a:rPr>
              <a:t>Air pollution is one of the greatest environmental risk to health. </a:t>
            </a:r>
            <a:endParaRPr lang="en-US" i="0" dirty="0">
              <a:effectLst/>
              <a:latin typeface="Open San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538" y="2463664"/>
            <a:ext cx="4589478" cy="348217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420052" y="5405771"/>
            <a:ext cx="2723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WHO, “Public Health and Environment (PHE): ambient air pollution DALYs attributable to ambient air pollution”, 2012</a:t>
            </a:r>
            <a:endParaRPr lang="el-GR" sz="1000" dirty="0"/>
          </a:p>
        </p:txBody>
      </p:sp>
      <p:sp>
        <p:nvSpPr>
          <p:cNvPr id="25" name="Rectangle 24"/>
          <p:cNvSpPr/>
          <p:nvPr/>
        </p:nvSpPr>
        <p:spPr>
          <a:xfrm>
            <a:off x="530913" y="2049578"/>
            <a:ext cx="7793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Lost years of healthy life from ambient air pollution per hundred inhabitants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cs typeface="Calibri" panose="020F0502020204030204" pitchFamily="34" charset="0"/>
              </a:rPr>
              <a:t>BACKGROUND  - </a:t>
            </a:r>
            <a:r>
              <a:rPr lang="en-US" sz="2400" b="1" u="sng" dirty="0" smtClean="0"/>
              <a:t>AIR POLLUTION IN URBAN AREAS</a:t>
            </a:r>
            <a:endParaRPr lang="en-US" sz="2400" b="1" u="sng" dirty="0" smtClean="0"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2892" y="1447582"/>
            <a:ext cx="82222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Air pollution levels in the Middle East and North Africa </a:t>
            </a:r>
            <a:r>
              <a:rPr lang="en-US" sz="2000" dirty="0" smtClean="0"/>
              <a:t>cities </a:t>
            </a:r>
            <a:r>
              <a:rPr lang="en-US" sz="2000" dirty="0"/>
              <a:t>are second only to those </a:t>
            </a:r>
            <a:r>
              <a:rPr lang="en-US" sz="2000" dirty="0" smtClean="0"/>
              <a:t>in South </a:t>
            </a:r>
            <a:r>
              <a:rPr lang="en-US" sz="2000" dirty="0"/>
              <a:t>Asia. The average urban resident </a:t>
            </a:r>
            <a:r>
              <a:rPr lang="en-US" sz="2000" dirty="0" smtClean="0"/>
              <a:t>breathes </a:t>
            </a:r>
            <a:r>
              <a:rPr lang="en-US" sz="2000" dirty="0"/>
              <a:t>in air that exceeds by more than 10 times the level </a:t>
            </a:r>
            <a:r>
              <a:rPr lang="en-US" sz="2000" dirty="0" smtClean="0"/>
              <a:t>of pollutants </a:t>
            </a:r>
            <a:r>
              <a:rPr lang="en-US" sz="2000" dirty="0"/>
              <a:t>considered safe </a:t>
            </a:r>
            <a:endParaRPr lang="el-GR" sz="2000" dirty="0"/>
          </a:p>
        </p:txBody>
      </p:sp>
      <p:sp>
        <p:nvSpPr>
          <p:cNvPr id="9" name="Rectangle 8"/>
          <p:cNvSpPr/>
          <p:nvPr/>
        </p:nvSpPr>
        <p:spPr>
          <a:xfrm>
            <a:off x="1871330" y="5637406"/>
            <a:ext cx="72726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 World Bank Group. M </a:t>
            </a:r>
            <a:r>
              <a:rPr lang="en-US" sz="1000" dirty="0"/>
              <a:t>I D </a:t>
            </a:r>
            <a:r>
              <a:rPr lang="en-US" sz="1000" dirty="0" err="1"/>
              <a:t>D</a:t>
            </a:r>
            <a:r>
              <a:rPr lang="en-US" sz="1000" dirty="0"/>
              <a:t> L E </a:t>
            </a:r>
            <a:r>
              <a:rPr lang="en-US" sz="1000" dirty="0" smtClean="0"/>
              <a:t> </a:t>
            </a:r>
            <a:r>
              <a:rPr lang="en-US" sz="1000" dirty="0" err="1" smtClean="0"/>
              <a:t>E</a:t>
            </a:r>
            <a:r>
              <a:rPr lang="en-US" sz="1000" dirty="0" smtClean="0"/>
              <a:t> </a:t>
            </a:r>
            <a:r>
              <a:rPr lang="en-US" sz="1000" dirty="0"/>
              <a:t>A S T </a:t>
            </a:r>
            <a:r>
              <a:rPr lang="en-US" sz="1000" dirty="0" smtClean="0"/>
              <a:t> A </a:t>
            </a:r>
            <a:r>
              <a:rPr lang="en-US" sz="1000" dirty="0"/>
              <a:t>N D </a:t>
            </a:r>
            <a:r>
              <a:rPr lang="en-US" sz="1000" dirty="0" smtClean="0"/>
              <a:t> N </a:t>
            </a:r>
            <a:r>
              <a:rPr lang="en-US" sz="1000" dirty="0"/>
              <a:t>O R T H </a:t>
            </a:r>
            <a:r>
              <a:rPr lang="en-US" sz="1000" dirty="0" smtClean="0"/>
              <a:t> A </a:t>
            </a:r>
            <a:r>
              <a:rPr lang="en-US" sz="1000" dirty="0"/>
              <a:t>F R I C </a:t>
            </a:r>
            <a:r>
              <a:rPr lang="en-US" sz="1000" dirty="0" smtClean="0"/>
              <a:t>A DEVELOPMENT REPORT. Blue </a:t>
            </a:r>
            <a:r>
              <a:rPr lang="en-US" sz="1000" dirty="0"/>
              <a:t>Skies, Blue </a:t>
            </a:r>
            <a:r>
              <a:rPr lang="en-US" sz="1000" dirty="0" smtClean="0"/>
              <a:t>Seas - Air </a:t>
            </a:r>
            <a:r>
              <a:rPr lang="en-US" sz="1000" dirty="0"/>
              <a:t>Pollution, Marine Plastics, </a:t>
            </a:r>
            <a:r>
              <a:rPr lang="en-US" sz="1000" dirty="0" smtClean="0"/>
              <a:t>and Coastal </a:t>
            </a:r>
            <a:r>
              <a:rPr lang="en-US" sz="1000" dirty="0"/>
              <a:t>Erosion in the Middle </a:t>
            </a:r>
            <a:r>
              <a:rPr lang="en-US" sz="1000" dirty="0" smtClean="0"/>
              <a:t>East and </a:t>
            </a:r>
            <a:r>
              <a:rPr lang="en-US" sz="1000" dirty="0"/>
              <a:t>North Africa</a:t>
            </a:r>
            <a:endParaRPr lang="el-GR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000" y="2497694"/>
            <a:ext cx="7200000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  </a:t>
            </a:r>
            <a:r>
              <a:rPr lang="en-US" sz="2400" b="1" dirty="0" smtClean="0">
                <a:cs typeface="Calibri" panose="020F0502020204030204" pitchFamily="34" charset="0"/>
              </a:rPr>
              <a:t>- </a:t>
            </a:r>
            <a:r>
              <a:rPr lang="en-US" sz="2400" b="1" dirty="0" smtClean="0"/>
              <a:t>SOURCES OF AIR POLLUTANTS IN THE EU</a:t>
            </a:r>
            <a:r>
              <a:rPr lang="en-US" sz="2400" b="1" dirty="0" smtClean="0"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906480" y="4744506"/>
            <a:ext cx="533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EEA, “Air quality in Europe — 2017 report”, 2017, p. 22</a:t>
            </a:r>
            <a:endParaRPr lang="el-GR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246" y="1770291"/>
            <a:ext cx="5154202" cy="28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9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7651630" cy="93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>
                <a:cs typeface="Calibri" panose="020F0502020204030204" pitchFamily="34" charset="0"/>
              </a:rPr>
              <a:t>BACKGROUND  - </a:t>
            </a:r>
            <a:r>
              <a:rPr lang="en-US" sz="2400" b="1" u="sng" dirty="0" smtClean="0"/>
              <a:t>SOURCES OF AIR POLLUTANTS IN THE MIDDLE EAST AND NORTH AFRICA</a:t>
            </a:r>
            <a:r>
              <a:rPr lang="en-US" sz="2400" b="1" u="sng" dirty="0" smtClean="0"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3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199" y="1932124"/>
            <a:ext cx="79030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region’s air quality is affected by naturally caused dust </a:t>
            </a:r>
            <a:r>
              <a:rPr lang="en-US" sz="2000" dirty="0" smtClean="0"/>
              <a:t>storms linked </a:t>
            </a:r>
            <a:r>
              <a:rPr lang="en-US" sz="2000" dirty="0"/>
              <a:t>to windblown geological dust and salt from the arid and </a:t>
            </a:r>
            <a:r>
              <a:rPr lang="en-US" sz="2000" dirty="0" smtClean="0"/>
              <a:t>semiarid landscapes</a:t>
            </a:r>
          </a:p>
          <a:p>
            <a:endParaRPr lang="en-US" sz="2000" dirty="0"/>
          </a:p>
          <a:p>
            <a:r>
              <a:rPr lang="en-US" sz="2000" dirty="0" smtClean="0"/>
              <a:t>Regional </a:t>
            </a:r>
            <a:r>
              <a:rPr lang="en-US" sz="2000" dirty="0"/>
              <a:t>modeling shows that, for the Middle East and </a:t>
            </a:r>
            <a:r>
              <a:rPr lang="en-US" sz="2000" dirty="0" smtClean="0"/>
              <a:t>North Africa’s </a:t>
            </a:r>
            <a:r>
              <a:rPr lang="en-US" sz="2000" dirty="0"/>
              <a:t>residents, the largest contributors to ambient air </a:t>
            </a:r>
            <a:r>
              <a:rPr lang="en-US" sz="2000" dirty="0" smtClean="0"/>
              <a:t>pollution are </a:t>
            </a:r>
          </a:p>
          <a:p>
            <a:pPr marL="342900" indent="-342900">
              <a:buAutoNum type="alphaLcParenBoth"/>
            </a:pPr>
            <a:r>
              <a:rPr lang="en-US" sz="2000" dirty="0" smtClean="0"/>
              <a:t>road vehicles </a:t>
            </a:r>
          </a:p>
          <a:p>
            <a:pPr marL="342900" indent="-342900">
              <a:buAutoNum type="alphaLcParenBoth"/>
            </a:pPr>
            <a:r>
              <a:rPr lang="en-US" sz="2000" dirty="0" smtClean="0"/>
              <a:t>municipal </a:t>
            </a:r>
            <a:r>
              <a:rPr lang="en-US" sz="2000" dirty="0"/>
              <a:t>waste </a:t>
            </a:r>
            <a:r>
              <a:rPr lang="en-US" sz="2000" dirty="0" smtClean="0"/>
              <a:t>burning and </a:t>
            </a:r>
          </a:p>
          <a:p>
            <a:pPr marL="342900" indent="-342900">
              <a:buAutoNum type="alphaLcParenBoth"/>
            </a:pPr>
            <a:r>
              <a:rPr lang="en-US" sz="2000" dirty="0" smtClean="0"/>
              <a:t>Industrial processes</a:t>
            </a:r>
            <a:r>
              <a:rPr lang="en-US" sz="2000" dirty="0"/>
              <a:t>. </a:t>
            </a:r>
            <a:endParaRPr lang="en-US" sz="2000" dirty="0" smtClean="0"/>
          </a:p>
          <a:p>
            <a:pPr marL="342900" indent="-342900">
              <a:buAutoNum type="alphaLcParenBoth"/>
            </a:pPr>
            <a:endParaRPr lang="en-US" sz="2000" dirty="0"/>
          </a:p>
          <a:p>
            <a:r>
              <a:rPr lang="en-US" sz="2000" dirty="0" smtClean="0"/>
              <a:t>In </a:t>
            </a:r>
            <a:r>
              <a:rPr lang="en-US" sz="2000" dirty="0"/>
              <a:t>addition, agricultural waste burning is a key </a:t>
            </a:r>
            <a:r>
              <a:rPr lang="en-US" sz="2000" dirty="0" smtClean="0"/>
              <a:t>source (</a:t>
            </a:r>
            <a:r>
              <a:rPr lang="en-US" sz="2000" dirty="0"/>
              <a:t>especially in North Africa) as well as power plant emissions (especially </a:t>
            </a:r>
            <a:r>
              <a:rPr lang="en-US" sz="2000" dirty="0" smtClean="0"/>
              <a:t>in the </a:t>
            </a:r>
            <a:r>
              <a:rPr lang="en-US" sz="2000" dirty="0"/>
              <a:t>Middle East</a:t>
            </a:r>
            <a:r>
              <a:rPr lang="en-US" sz="2000" dirty="0" smtClean="0"/>
              <a:t>)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14114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1991" y="1512821"/>
            <a:ext cx="857427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Particulate matter (PM) consists of a complex mixture of solid and liquid particles of organic and inorganic substances suspended in the air, sulfate, nitrates, ammonia, sodium chloride, black carbon, mineral dust and </a:t>
            </a:r>
            <a:r>
              <a:rPr lang="en-US" dirty="0" smtClean="0"/>
              <a:t>water. PM </a:t>
            </a:r>
            <a:r>
              <a:rPr lang="en-US" dirty="0"/>
              <a:t>affects more people than any other pollutant. </a:t>
            </a:r>
            <a:endParaRPr lang="en-US" sz="10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991" y="2534777"/>
            <a:ext cx="3865199" cy="239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61991" y="2416043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PM classification based on their size,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Coarse particulate matter (PM</a:t>
            </a:r>
            <a:r>
              <a:rPr lang="en-US" b="1" baseline="-25000" dirty="0"/>
              <a:t>10</a:t>
            </a:r>
            <a:r>
              <a:rPr lang="en-US" b="1" dirty="0"/>
              <a:t>), </a:t>
            </a:r>
            <a:r>
              <a:rPr lang="en-US" dirty="0"/>
              <a:t>with a diameter greater than </a:t>
            </a:r>
            <a:r>
              <a:rPr lang="en-US" dirty="0" smtClean="0"/>
              <a:t>2.5 </a:t>
            </a:r>
            <a:r>
              <a:rPr lang="en-US" dirty="0" err="1"/>
              <a:t>μm</a:t>
            </a:r>
            <a:r>
              <a:rPr lang="en-US" dirty="0"/>
              <a:t> and less than or equal to 10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GB" dirty="0" smtClean="0"/>
              <a:t>are also defined </a:t>
            </a:r>
            <a:r>
              <a:rPr lang="en-GB" dirty="0"/>
              <a:t>as “</a:t>
            </a:r>
            <a:r>
              <a:rPr lang="en-GB" dirty="0" err="1"/>
              <a:t>respirable</a:t>
            </a:r>
            <a:r>
              <a:rPr lang="en-GB" dirty="0"/>
              <a:t> particulate matter”</a:t>
            </a:r>
            <a:r>
              <a:rPr lang="en-US" dirty="0" smtClean="0"/>
              <a:t> </a:t>
            </a:r>
            <a:r>
              <a:rPr lang="en-US" dirty="0"/>
              <a:t>(can penetrate and lodge deep inside the </a:t>
            </a:r>
            <a:r>
              <a:rPr lang="en-US" dirty="0" smtClean="0"/>
              <a:t>lungs)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Fine </a:t>
            </a:r>
            <a:r>
              <a:rPr lang="en-US" b="1" dirty="0"/>
              <a:t>particulate matter (PM</a:t>
            </a:r>
            <a:r>
              <a:rPr lang="en-US" b="1" baseline="-25000" dirty="0"/>
              <a:t>2.5</a:t>
            </a:r>
            <a:r>
              <a:rPr lang="en-US" b="1" dirty="0" smtClean="0"/>
              <a:t>), </a:t>
            </a:r>
            <a:r>
              <a:rPr lang="en-US" dirty="0"/>
              <a:t>with a diameter of 2.5 microns or </a:t>
            </a:r>
            <a:r>
              <a:rPr lang="en-US" dirty="0" smtClean="0"/>
              <a:t>less (</a:t>
            </a:r>
            <a:r>
              <a:rPr lang="en-US" dirty="0"/>
              <a:t>can penetrate the lung barrier and enter the blood </a:t>
            </a:r>
            <a:r>
              <a:rPr lang="en-US" dirty="0" smtClean="0"/>
              <a:t>system)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5280" y="5395194"/>
            <a:ext cx="8743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Air quality measurements are typically reported in terms of daily or annual mean concentrations of PM10 particles per cubic meter of air </a:t>
            </a:r>
            <a:r>
              <a:rPr lang="en-US" b="1" dirty="0" smtClean="0"/>
              <a:t>volume </a:t>
            </a:r>
            <a:endParaRPr lang="el-GR" b="1" dirty="0"/>
          </a:p>
        </p:txBody>
      </p:sp>
      <p:sp>
        <p:nvSpPr>
          <p:cNvPr id="11" name="Rectangle 10"/>
          <p:cNvSpPr/>
          <p:nvPr/>
        </p:nvSpPr>
        <p:spPr>
          <a:xfrm>
            <a:off x="4786753" y="4992494"/>
            <a:ext cx="39596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</a:t>
            </a:r>
            <a:r>
              <a:rPr lang="en-US" sz="1000" dirty="0"/>
              <a:t>: European Court of </a:t>
            </a:r>
            <a:r>
              <a:rPr lang="en-US" sz="1000" dirty="0" smtClean="0"/>
              <a:t>Auditors - </a:t>
            </a:r>
            <a:r>
              <a:rPr lang="en-GB" sz="1000" dirty="0" smtClean="0"/>
              <a:t>Special </a:t>
            </a:r>
            <a:r>
              <a:rPr lang="en-GB" sz="1000" dirty="0"/>
              <a:t>Report Air pollution</a:t>
            </a:r>
            <a:r>
              <a:rPr lang="en-GB" sz="1000" dirty="0" smtClean="0"/>
              <a:t>: Our </a:t>
            </a:r>
            <a:r>
              <a:rPr lang="en-GB" sz="1000" dirty="0"/>
              <a:t>health still </a:t>
            </a:r>
            <a:r>
              <a:rPr lang="en-GB" sz="1000" dirty="0" smtClean="0"/>
              <a:t>insufficiently protected </a:t>
            </a:r>
            <a:r>
              <a:rPr lang="en-GB" sz="1000" dirty="0"/>
              <a:t>(23/2018</a:t>
            </a:r>
            <a:r>
              <a:rPr lang="en-GB" sz="1000" dirty="0" smtClean="0"/>
              <a:t>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6399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pic>
        <p:nvPicPr>
          <p:cNvPr id="2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721862" y="5653551"/>
            <a:ext cx="5401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58585A"/>
                </a:solidFill>
              </a:rPr>
              <a:t>Source:</a:t>
            </a:r>
            <a:r>
              <a:rPr lang="en-US" sz="1000" dirty="0">
                <a:solidFill>
                  <a:srgbClr val="58585A"/>
                </a:solidFill>
              </a:rPr>
              <a:t> https://cdn.who.int/media/docs/default-source/air-pollution-documents/air-quality-and-health/who-air-quality-database-2021_final.pdf?sfvrsn=2371d57c_5</a:t>
            </a:r>
            <a:endParaRPr lang="el-GR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1191" y="2628454"/>
            <a:ext cx="5412622" cy="2994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682732" y="2597774"/>
            <a:ext cx="3469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PM10 </a:t>
            </a:r>
            <a:r>
              <a:rPr lang="en-US" dirty="0" smtClean="0"/>
              <a:t>concentrations (2010–2019)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552893" y="1464601"/>
            <a:ext cx="8248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coverage of ground measurements of PM2.5 and PM10 is still not homogeneous around the globe. More ground measurements are generally found in high- and middle-income countries, in China, Europe, India and North America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506118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819"/>
            <a:ext cx="2133600" cy="29418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35999" y="994832"/>
            <a:ext cx="8229600" cy="49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BACKGROUND - </a:t>
            </a:r>
            <a:r>
              <a:rPr lang="it-IT" sz="2400" b="1" u="sng" dirty="0" smtClean="0"/>
              <a:t>WHO </a:t>
            </a:r>
            <a:r>
              <a:rPr lang="it-IT" sz="2400" b="1" u="sng" dirty="0"/>
              <a:t>Air Quality Guidelines</a:t>
            </a: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17253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E.1.2 – PARTICULATE MATTER (PM10) CONCENTRATION</a:t>
            </a:r>
            <a:endParaRPr lang="el-G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78" y="1538901"/>
            <a:ext cx="3871296" cy="18899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5255" y="4154753"/>
            <a:ext cx="5053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AQG level: Air </a:t>
            </a:r>
            <a:r>
              <a:rPr lang="en-US" sz="1200" dirty="0"/>
              <a:t>Quality </a:t>
            </a:r>
            <a:r>
              <a:rPr lang="en-US" sz="1200" dirty="0" smtClean="0"/>
              <a:t>Guidelines Level</a:t>
            </a:r>
            <a:endParaRPr lang="en-US" sz="1200" dirty="0"/>
          </a:p>
          <a:p>
            <a:r>
              <a:rPr lang="en-US" sz="1200" dirty="0" smtClean="0"/>
              <a:t>Interim </a:t>
            </a:r>
            <a:r>
              <a:rPr lang="en-US" sz="1200" dirty="0"/>
              <a:t>targets are proposed as incremental steps in a progressive reduction of</a:t>
            </a:r>
          </a:p>
          <a:p>
            <a:r>
              <a:rPr lang="en-US" sz="1200" dirty="0"/>
              <a:t>air pollution and are intended for use in areas where pollution is high.</a:t>
            </a:r>
            <a:endParaRPr lang="el-GR" sz="1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799" t="29795" r="21345" b="29869"/>
          <a:stretch/>
        </p:blipFill>
        <p:spPr>
          <a:xfrm>
            <a:off x="4310743" y="1538901"/>
            <a:ext cx="3918857" cy="20746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6743" y="5019080"/>
            <a:ext cx="8320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Source: </a:t>
            </a:r>
            <a:r>
              <a:rPr lang="el-GR" sz="1000" dirty="0" smtClean="0"/>
              <a:t>https</a:t>
            </a:r>
            <a:r>
              <a:rPr lang="el-GR" sz="1000" dirty="0"/>
              <a:t>://apps.who.int/iris/bitstream/handle/10665/345329/9789240034228-eng.pdf</a:t>
            </a:r>
          </a:p>
        </p:txBody>
      </p:sp>
    </p:spTree>
    <p:extLst>
      <p:ext uri="{BB962C8B-B14F-4D97-AF65-F5344CB8AC3E}">
        <p14:creationId xmlns:p14="http://schemas.microsoft.com/office/powerpoint/2010/main" val="806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9" ma:contentTypeDescription="Crea un document nou" ma:contentTypeScope="" ma:versionID="06da44c9fdc2f137721723683469ed5c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50f93151299274fdc3ed206dc3202385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C512B8E-EC71-4095-9E52-FEF7F6FCBC80}"/>
</file>

<file path=customXml/itemProps2.xml><?xml version="1.0" encoding="utf-8"?>
<ds:datastoreItem xmlns:ds="http://schemas.openxmlformats.org/officeDocument/2006/customXml" ds:itemID="{F430D115-42B5-4CA4-B843-78B00AAA5393}"/>
</file>

<file path=customXml/itemProps3.xml><?xml version="1.0" encoding="utf-8"?>
<ds:datastoreItem xmlns:ds="http://schemas.openxmlformats.org/officeDocument/2006/customXml" ds:itemID="{C90825F0-4171-4E1E-84A3-452B54240A06}"/>
</file>

<file path=docProps/app.xml><?xml version="1.0" encoding="utf-8"?>
<Properties xmlns="http://schemas.openxmlformats.org/officeDocument/2006/extended-properties" xmlns:vt="http://schemas.openxmlformats.org/officeDocument/2006/docPropsVTypes">
  <TotalTime>28691</TotalTime>
  <Words>1082</Words>
  <Application>Microsoft Office PowerPoint</Application>
  <PresentationFormat>On-screen Show (4:3)</PresentationFormat>
  <Paragraphs>171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Courier New</vt:lpstr>
      <vt:lpstr>Open Sans</vt:lpstr>
      <vt:lpstr>Times New Roman</vt:lpstr>
      <vt:lpstr>Larissa</vt:lpstr>
      <vt:lpstr>PowerPoint Presentation</vt:lpstr>
      <vt:lpstr>E.1.2 – PARTICULATE MATTER (PM10) CONCENTRATION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  <vt:lpstr>E.1.2 – PARTICULATE MATTER (PM10) CONCENTRATION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POPI DROUTSA</cp:lastModifiedBy>
  <cp:revision>440</cp:revision>
  <dcterms:created xsi:type="dcterms:W3CDTF">2017-01-09T10:20:00Z</dcterms:created>
  <dcterms:modified xsi:type="dcterms:W3CDTF">2022-12-22T09:15:56Z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